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86" r:id="rId5"/>
    <p:sldId id="260" r:id="rId6"/>
    <p:sldId id="261" r:id="rId7"/>
    <p:sldId id="262" r:id="rId8"/>
    <p:sldId id="263" r:id="rId9"/>
    <p:sldId id="285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1" r:id="rId29"/>
    <p:sldId id="282" r:id="rId30"/>
    <p:sldId id="284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 snapToGrid="0" snapToObjects="1">
      <p:cViewPr varScale="1">
        <p:scale>
          <a:sx n="104" d="100"/>
          <a:sy n="104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F8F30-50BC-F345-92AF-17305299C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FD8CCD-8142-174D-A027-11ACD0C85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6A80ED-5174-4C49-A2A9-C28FFE25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703DF-824C-C04D-A995-A6253F6B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75849E-CE2F-1D4A-8D1E-126E2E3B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65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0798B-DCF8-4442-93CD-6C09A18EE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717D03-5B82-BB4D-BD45-FCE2E1340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EDF65F-BC75-CB4B-95B0-DB19DF2C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86AF0D-3800-8D4E-AD6D-60A2B510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35ECCA-E4E9-4D4E-A9E8-3737678F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03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6264E4E-B173-A146-84EB-FB2670ECB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DED8CE-6E34-0042-8F2F-5F32DF845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D0244F-91D5-3F48-A136-51CB02DF5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C30666-198A-EF43-9793-B29D13640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E6B691-C571-AA49-A4D5-27C74E1F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24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939579-860E-4E48-BBEA-12C8C808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0FA37D-C896-0E47-91ED-5F3DC7FB3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D0467A-5134-1B49-9BCB-97EA4E406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B5FEE2-E00F-9E4A-823F-6175F577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DDDDA5-5BBB-A946-AFCB-F33F1621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2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2BD1F-0D55-E140-A4F3-AA26107A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FE1E2B-663C-AA4E-B65C-9C1484736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1343E1-127B-0A43-806F-F020823A8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4AA59A-C9FB-4B44-AB99-ACB539A6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52D84F-7F5D-C740-8A68-50038EA92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73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17DF7-9559-AD4B-B0AD-66244DB8D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7CD668-9A90-024C-BCC7-FA10D20CD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02B3CC-7ADA-D94C-98EA-C192C64D9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794FD5-DA81-DD42-9D2C-C544DA434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1C6977-F673-0346-ADB6-6AB0BCB9A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4C3F712-1D81-654D-AB8E-141A70BA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3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DFB380-19E5-A04D-ADB2-C69D8AB5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18DF8D-3FA4-FF43-910F-4AD420F0A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B5A972-597B-1E43-BEAA-2CDDC4DF9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6EC4D2-9F25-C94D-B785-8D7AB27CB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9911873-424F-7B4C-9225-2F9CA23EC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B12CF1-15CA-B740-A87A-B59D6F93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A688FF-2127-6640-8C93-DBEAE570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2E6B891-FF11-4D4D-815D-B9C51A5B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51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592359-867A-DB40-B392-F80C7C96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A9E53E-39CB-9A4E-94A8-8562E028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9AF46F-FEA9-C347-BD14-A83EA4DE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50DAD1-8705-C34F-B76C-0A92D12F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98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7117F85-053D-E848-AC5F-8AE21B3C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423FF0-C4D7-7042-BF1D-7E6A756E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E5A588-BB87-0645-8DD7-CE57FB361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07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C6BB8-1620-A343-9FDA-17AACC16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195F0C-1F78-C048-B08D-6669BBFFD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F1A7ED-3CF4-7C46-A8E7-9484AC79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3C51C69-0F31-A14A-82B7-835F86A4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738FC9-A188-2A4E-A47B-606CD0FB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FB4718-ED08-864A-84AF-F4CEB1808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73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356BA-4AAD-5D44-ABA7-C3B4F5BA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5CD74D2-7CA7-7E42-A53B-4247DC6A7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D4E9EC-1434-8D47-8D68-FF5E4256F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8DDA67-647E-324F-A43A-860B44CD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0F4D8A-1592-B84E-BB0E-920010F0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145546-FF88-A344-8BA6-23D0FE3B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1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AF66E39-A482-DB4F-AC2F-D709588F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DB6ECC-6DF4-DA40-8EAF-A1C9E75EF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95F201-4DFE-D348-88B4-0766D1AF3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F9F29-13C5-7747-BBFB-7CD2D789159E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FDA528-6886-8A4A-A808-75CA7860D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BC4800-38CB-6142-8BA8-043E76A48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8D0C-6B45-4D46-BE2E-16E8A5B6B6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4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o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54915C-1681-6E4E-9A65-4E3CCD3F6C64}"/>
              </a:ext>
            </a:extLst>
          </p:cNvPr>
          <p:cNvSpPr/>
          <p:nvPr/>
        </p:nvSpPr>
        <p:spPr>
          <a:xfrm>
            <a:off x="448614" y="5274602"/>
            <a:ext cx="11294772" cy="523220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ILLIASSOU S</a:t>
            </a:r>
            <a:r>
              <a:rPr lang="en-US" sz="2800" b="1" u="sng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RABIOU S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BAZONGO M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OUATTARA MA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endParaRPr lang="fr-F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11C2596E-9002-F14A-97B1-CDF9589924CD}"/>
              </a:ext>
            </a:extLst>
          </p:cNvPr>
          <p:cNvGrpSpPr/>
          <p:nvPr/>
        </p:nvGrpSpPr>
        <p:grpSpPr>
          <a:xfrm>
            <a:off x="448614" y="2125363"/>
            <a:ext cx="11422109" cy="1859691"/>
            <a:chOff x="448614" y="2125363"/>
            <a:chExt cx="11422109" cy="1859691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E0AB7E6-9197-8D48-B28C-31EFD604BA7D}"/>
                </a:ext>
              </a:extLst>
            </p:cNvPr>
            <p:cNvSpPr txBox="1"/>
            <p:nvPr/>
          </p:nvSpPr>
          <p:spPr>
            <a:xfrm>
              <a:off x="448614" y="2125363"/>
              <a:ext cx="114221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FFFF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Prise en charge des complications intra-thoraciques des cellulites nécrosantes à l’hôpital de référence de Maradi</a:t>
              </a:r>
            </a:p>
            <a:p>
              <a:endParaRPr lang="fr-FR" sz="3600" dirty="0"/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9C0107D0-AFAC-A349-97A2-87EFA5102532}"/>
                </a:ext>
              </a:extLst>
            </p:cNvPr>
            <p:cNvCxnSpPr/>
            <p:nvPr/>
          </p:nvCxnSpPr>
          <p:spPr>
            <a:xfrm>
              <a:off x="580767" y="3985054"/>
              <a:ext cx="1081216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0F7C9742-0CD7-3444-BCE7-39FEB37BECB0}"/>
                </a:ext>
              </a:extLst>
            </p:cNvPr>
            <p:cNvCxnSpPr>
              <a:cxnSpLocks/>
            </p:cNvCxnSpPr>
            <p:nvPr/>
          </p:nvCxnSpPr>
          <p:spPr>
            <a:xfrm>
              <a:off x="568411" y="3694670"/>
              <a:ext cx="10836875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7068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F3DEBD-DCB5-8F4C-AB5B-30B6D02E0503}"/>
              </a:ext>
            </a:extLst>
          </p:cNvPr>
          <p:cNvSpPr/>
          <p:nvPr/>
        </p:nvSpPr>
        <p:spPr>
          <a:xfrm>
            <a:off x="2077276" y="442794"/>
            <a:ext cx="6550926" cy="64144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PATIENTS ET METHODE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D00B465-B9F6-4A49-BED5-57FF724A2DEC}"/>
              </a:ext>
            </a:extLst>
          </p:cNvPr>
          <p:cNvSpPr txBox="1"/>
          <p:nvPr/>
        </p:nvSpPr>
        <p:spPr>
          <a:xfrm>
            <a:off x="740228" y="1306285"/>
            <a:ext cx="109873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variables étudiées:</a:t>
            </a:r>
          </a:p>
          <a:p>
            <a:endParaRPr lang="fr-F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données cliniques</a:t>
            </a:r>
          </a:p>
          <a:p>
            <a:pPr marL="571500" indent="-57150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données paracliniques</a:t>
            </a:r>
          </a:p>
          <a:p>
            <a:pPr marL="571500" indent="-57150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données thérapeutiques</a:t>
            </a:r>
          </a:p>
          <a:p>
            <a:pPr marL="571500" indent="-57150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L’évolution</a:t>
            </a:r>
          </a:p>
        </p:txBody>
      </p:sp>
    </p:spTree>
    <p:extLst>
      <p:ext uri="{BB962C8B-B14F-4D97-AF65-F5344CB8AC3E}">
        <p14:creationId xmlns:p14="http://schemas.microsoft.com/office/powerpoint/2010/main" val="3581638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17B2E6-A360-4B42-B3B3-AEA23C3A2D37}"/>
              </a:ext>
            </a:extLst>
          </p:cNvPr>
          <p:cNvSpPr/>
          <p:nvPr/>
        </p:nvSpPr>
        <p:spPr>
          <a:xfrm>
            <a:off x="2077276" y="442794"/>
            <a:ext cx="6550926" cy="64144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PATIENTS ET METHODE</a:t>
            </a:r>
          </a:p>
        </p:txBody>
      </p:sp>
      <p:sp>
        <p:nvSpPr>
          <p:cNvPr id="4" name="ZoneTexte 4">
            <a:extLst>
              <a:ext uri="{FF2B5EF4-FFF2-40B4-BE49-F238E27FC236}">
                <a16:creationId xmlns:a16="http://schemas.microsoft.com/office/drawing/2014/main" id="{6EC7B341-B4B3-5944-B23D-850369A0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05" y="1720840"/>
            <a:ext cx="1160059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Collecte et l’analyse des données 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fr-FR" alt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Fiche d’enquête renseignée par l’observation du malade 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fr-FR" alt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Microsoft Excel et Access 2019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5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08C1245-5023-3044-8AD8-631389781A7A}"/>
              </a:ext>
            </a:extLst>
          </p:cNvPr>
          <p:cNvSpPr txBox="1"/>
          <p:nvPr/>
        </p:nvSpPr>
        <p:spPr>
          <a:xfrm>
            <a:off x="3657601" y="309093"/>
            <a:ext cx="3515932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C1D3CFF-9D45-E549-9338-3997BA54F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133534"/>
              </p:ext>
            </p:extLst>
          </p:nvPr>
        </p:nvGraphicFramePr>
        <p:xfrm>
          <a:off x="545909" y="2620372"/>
          <a:ext cx="11081984" cy="15955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770496">
                  <a:extLst>
                    <a:ext uri="{9D8B030D-6E8A-4147-A177-3AD203B41FA5}">
                      <a16:colId xmlns:a16="http://schemas.microsoft.com/office/drawing/2014/main" val="3078574113"/>
                    </a:ext>
                  </a:extLst>
                </a:gridCol>
                <a:gridCol w="2060813">
                  <a:extLst>
                    <a:ext uri="{9D8B030D-6E8A-4147-A177-3AD203B41FA5}">
                      <a16:colId xmlns:a16="http://schemas.microsoft.com/office/drawing/2014/main" val="791796628"/>
                    </a:ext>
                  </a:extLst>
                </a:gridCol>
                <a:gridCol w="2988306">
                  <a:extLst>
                    <a:ext uri="{9D8B030D-6E8A-4147-A177-3AD203B41FA5}">
                      <a16:colId xmlns:a16="http://schemas.microsoft.com/office/drawing/2014/main" val="1676863185"/>
                    </a:ext>
                  </a:extLst>
                </a:gridCol>
                <a:gridCol w="3262369">
                  <a:extLst>
                    <a:ext uri="{9D8B030D-6E8A-4147-A177-3AD203B41FA5}">
                      <a16:colId xmlns:a16="http://schemas.microsoft.com/office/drawing/2014/main" val="353258250"/>
                    </a:ext>
                  </a:extLst>
                </a:gridCol>
              </a:tblGrid>
              <a:tr h="600500">
                <a:tc>
                  <a:txBody>
                    <a:bodyPr/>
                    <a:lstStyle/>
                    <a:p>
                      <a:r>
                        <a:rPr lang="fr-FR" sz="3600" b="0" dirty="0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</a:p>
                  </a:txBody>
                  <a:tcPr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0" dirty="0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Sex-ratio </a:t>
                      </a:r>
                    </a:p>
                  </a:txBody>
                  <a:tcPr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0" dirty="0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médian</a:t>
                      </a:r>
                    </a:p>
                  </a:txBody>
                  <a:tcPr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0" dirty="0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Extrêmes d’âge</a:t>
                      </a:r>
                    </a:p>
                  </a:txBody>
                  <a:tcPr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123524"/>
                  </a:ext>
                </a:extLst>
              </a:tr>
              <a:tr h="955343">
                <a:tc>
                  <a:txBody>
                    <a:bodyPr/>
                    <a:lstStyle/>
                    <a:p>
                      <a:r>
                        <a:rPr lang="fr-FR" sz="3600" b="0" dirty="0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19/37 (51%)</a:t>
                      </a:r>
                    </a:p>
                  </a:txBody>
                  <a:tcPr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0" dirty="0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</a:t>
                      </a:r>
                    </a:p>
                  </a:txBody>
                  <a:tcPr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0" dirty="0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mois</a:t>
                      </a:r>
                    </a:p>
                  </a:txBody>
                  <a:tcPr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3600" b="0" dirty="0">
                          <a:ln w="9525"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mois-23 ans </a:t>
                      </a:r>
                    </a:p>
                  </a:txBody>
                  <a:tcPr marT="45798" marB="4579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52800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DCFA6085-024C-5B4C-A5E5-6F42681136DA}"/>
              </a:ext>
            </a:extLst>
          </p:cNvPr>
          <p:cNvSpPr txBox="1"/>
          <p:nvPr/>
        </p:nvSpPr>
        <p:spPr>
          <a:xfrm>
            <a:off x="543611" y="1974041"/>
            <a:ext cx="174921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19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A0A155-C102-3D4C-B09A-A4E8364B2C2B}"/>
              </a:ext>
            </a:extLst>
          </p:cNvPr>
          <p:cNvSpPr txBox="1"/>
          <p:nvPr/>
        </p:nvSpPr>
        <p:spPr>
          <a:xfrm>
            <a:off x="543611" y="4862282"/>
            <a:ext cx="7809557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Délai moyen d’admission: 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jours</a:t>
            </a: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Extrêmes: 8 et 32 jours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38BD430-5F92-CB4E-B256-F6A6F2036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11" y="1213272"/>
            <a:ext cx="94192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I: </a:t>
            </a:r>
            <a:r>
              <a:rPr lang="fr-FR" alt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Données </a:t>
            </a:r>
            <a:r>
              <a:rPr lang="fr-FR" alt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sociodémographiques</a:t>
            </a:r>
          </a:p>
        </p:txBody>
      </p:sp>
    </p:spTree>
    <p:extLst>
      <p:ext uri="{BB962C8B-B14F-4D97-AF65-F5344CB8AC3E}">
        <p14:creationId xmlns:p14="http://schemas.microsoft.com/office/powerpoint/2010/main" val="148476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3F74C4-22D9-DD4F-B739-651B8BB57164}"/>
              </a:ext>
            </a:extLst>
          </p:cNvPr>
          <p:cNvSpPr/>
          <p:nvPr/>
        </p:nvSpPr>
        <p:spPr>
          <a:xfrm>
            <a:off x="3691972" y="827964"/>
            <a:ext cx="4176215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559C5892-60E4-8342-81D1-14909E912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02760"/>
              </p:ext>
            </p:extLst>
          </p:nvPr>
        </p:nvGraphicFramePr>
        <p:xfrm>
          <a:off x="538766" y="3429000"/>
          <a:ext cx="11114468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4366">
                  <a:extLst>
                    <a:ext uri="{9D8B030D-6E8A-4147-A177-3AD203B41FA5}">
                      <a16:colId xmlns:a16="http://schemas.microsoft.com/office/drawing/2014/main" val="2817702033"/>
                    </a:ext>
                  </a:extLst>
                </a:gridCol>
                <a:gridCol w="3559316">
                  <a:extLst>
                    <a:ext uri="{9D8B030D-6E8A-4147-A177-3AD203B41FA5}">
                      <a16:colId xmlns:a16="http://schemas.microsoft.com/office/drawing/2014/main" val="1528181550"/>
                    </a:ext>
                  </a:extLst>
                </a:gridCol>
                <a:gridCol w="3760786">
                  <a:extLst>
                    <a:ext uri="{9D8B030D-6E8A-4147-A177-3AD203B41FA5}">
                      <a16:colId xmlns:a16="http://schemas.microsoft.com/office/drawing/2014/main" val="188546981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 d'admission</a:t>
                      </a:r>
                      <a:endParaRPr lang="fr-FR" sz="3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</a:t>
                      </a:r>
                      <a:endParaRPr lang="fr-FR" sz="3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  <a:endParaRPr lang="fr-FR" sz="3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309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Référé</a:t>
                      </a:r>
                      <a:endParaRPr lang="fr-F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fr-FR" sz="3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6735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Direct</a:t>
                      </a:r>
                      <a:endParaRPr lang="fr-FR" sz="3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809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928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AEC2D87-0956-2241-83CD-34E398C164F8}"/>
              </a:ext>
            </a:extLst>
          </p:cNvPr>
          <p:cNvSpPr txBox="1"/>
          <p:nvPr/>
        </p:nvSpPr>
        <p:spPr>
          <a:xfrm>
            <a:off x="631065" y="1896807"/>
            <a:ext cx="11307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II: </a:t>
            </a:r>
            <a:r>
              <a:rPr 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</a:t>
            </a:r>
            <a:r>
              <a:rPr 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mode d’admission</a:t>
            </a:r>
          </a:p>
        </p:txBody>
      </p:sp>
    </p:spTree>
    <p:extLst>
      <p:ext uri="{BB962C8B-B14F-4D97-AF65-F5344CB8AC3E}">
        <p14:creationId xmlns:p14="http://schemas.microsoft.com/office/powerpoint/2010/main" val="136031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0A42EC-38F9-0E4B-8E80-1DA104322616}"/>
              </a:ext>
            </a:extLst>
          </p:cNvPr>
          <p:cNvSpPr/>
          <p:nvPr/>
        </p:nvSpPr>
        <p:spPr>
          <a:xfrm>
            <a:off x="3457193" y="459361"/>
            <a:ext cx="4176215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D70243D-F188-9B45-A3A7-1D8F4D90E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66499"/>
              </p:ext>
            </p:extLst>
          </p:nvPr>
        </p:nvGraphicFramePr>
        <p:xfrm>
          <a:off x="294067" y="3429000"/>
          <a:ext cx="11603865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7209">
                  <a:extLst>
                    <a:ext uri="{9D8B030D-6E8A-4147-A177-3AD203B41FA5}">
                      <a16:colId xmlns:a16="http://schemas.microsoft.com/office/drawing/2014/main" val="1348436652"/>
                    </a:ext>
                  </a:extLst>
                </a:gridCol>
                <a:gridCol w="3713237">
                  <a:extLst>
                    <a:ext uri="{9D8B030D-6E8A-4147-A177-3AD203B41FA5}">
                      <a16:colId xmlns:a16="http://schemas.microsoft.com/office/drawing/2014/main" val="2348079658"/>
                    </a:ext>
                  </a:extLst>
                </a:gridCol>
                <a:gridCol w="3923419">
                  <a:extLst>
                    <a:ext uri="{9D8B030D-6E8A-4147-A177-3AD203B41FA5}">
                      <a16:colId xmlns:a16="http://schemas.microsoft.com/office/drawing/2014/main" val="209019219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ATCD Pathologique</a:t>
                      </a:r>
                      <a:endParaRPr lang="fr-FR" sz="3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Effectif (N = 19)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Pourcentage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8417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Abcès dentaire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1816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Amygdalite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2973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Carie dentaire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1060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0457808-8C80-484B-B102-033FD7ABB526}"/>
              </a:ext>
            </a:extLst>
          </p:cNvPr>
          <p:cNvSpPr txBox="1"/>
          <p:nvPr/>
        </p:nvSpPr>
        <p:spPr>
          <a:xfrm>
            <a:off x="204988" y="1896807"/>
            <a:ext cx="1178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III: </a:t>
            </a:r>
            <a:r>
              <a:rPr 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les </a:t>
            </a:r>
            <a:r>
              <a:rPr 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antécédents pathologiques</a:t>
            </a:r>
          </a:p>
        </p:txBody>
      </p:sp>
    </p:spTree>
    <p:extLst>
      <p:ext uri="{BB962C8B-B14F-4D97-AF65-F5344CB8AC3E}">
        <p14:creationId xmlns:p14="http://schemas.microsoft.com/office/powerpoint/2010/main" val="195304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B7A43E-E021-FE47-83D6-B88DF5D68D17}"/>
              </a:ext>
            </a:extLst>
          </p:cNvPr>
          <p:cNvSpPr/>
          <p:nvPr/>
        </p:nvSpPr>
        <p:spPr>
          <a:xfrm>
            <a:off x="3481907" y="527803"/>
            <a:ext cx="4176215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C5B3D76-DA74-9641-A76B-A64956E5D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000979"/>
              </p:ext>
            </p:extLst>
          </p:nvPr>
        </p:nvGraphicFramePr>
        <p:xfrm>
          <a:off x="798490" y="2990732"/>
          <a:ext cx="10262668" cy="33394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4060">
                  <a:extLst>
                    <a:ext uri="{9D8B030D-6E8A-4147-A177-3AD203B41FA5}">
                      <a16:colId xmlns:a16="http://schemas.microsoft.com/office/drawing/2014/main" val="2317764336"/>
                    </a:ext>
                  </a:extLst>
                </a:gridCol>
                <a:gridCol w="3251658">
                  <a:extLst>
                    <a:ext uri="{9D8B030D-6E8A-4147-A177-3AD203B41FA5}">
                      <a16:colId xmlns:a16="http://schemas.microsoft.com/office/drawing/2014/main" val="3574616749"/>
                    </a:ext>
                  </a:extLst>
                </a:gridCol>
                <a:gridCol w="3536950">
                  <a:extLst>
                    <a:ext uri="{9D8B030D-6E8A-4147-A177-3AD203B41FA5}">
                      <a16:colId xmlns:a16="http://schemas.microsoft.com/office/drawing/2014/main" val="2223242386"/>
                    </a:ext>
                  </a:extLst>
                </a:gridCol>
              </a:tblGrid>
              <a:tr h="218086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Symptômes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 (N=19)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Pourcentage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3800914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Douleur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394977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Fièvre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550438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Dyspnée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14974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Toux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1823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E5BE7DA-5BE7-5B47-8A91-769D6DA3AB84}"/>
              </a:ext>
            </a:extLst>
          </p:cNvPr>
          <p:cNvSpPr txBox="1"/>
          <p:nvPr/>
        </p:nvSpPr>
        <p:spPr>
          <a:xfrm>
            <a:off x="798490" y="1701599"/>
            <a:ext cx="10689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IV: </a:t>
            </a:r>
            <a:r>
              <a:rPr 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</a:t>
            </a:r>
            <a:r>
              <a:rPr 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symptômes</a:t>
            </a:r>
          </a:p>
        </p:txBody>
      </p:sp>
    </p:spTree>
    <p:extLst>
      <p:ext uri="{BB962C8B-B14F-4D97-AF65-F5344CB8AC3E}">
        <p14:creationId xmlns:p14="http://schemas.microsoft.com/office/powerpoint/2010/main" val="128092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635F5E-099E-E04A-9C47-CE95B5166319}"/>
              </a:ext>
            </a:extLst>
          </p:cNvPr>
          <p:cNvSpPr/>
          <p:nvPr/>
        </p:nvSpPr>
        <p:spPr>
          <a:xfrm>
            <a:off x="3605474" y="411816"/>
            <a:ext cx="4176215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7073785-494E-4C45-ABAE-E47FC55D2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01007"/>
              </p:ext>
            </p:extLst>
          </p:nvPr>
        </p:nvGraphicFramePr>
        <p:xfrm>
          <a:off x="615779" y="2860590"/>
          <a:ext cx="10960442" cy="3348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33535">
                  <a:extLst>
                    <a:ext uri="{9D8B030D-6E8A-4147-A177-3AD203B41FA5}">
                      <a16:colId xmlns:a16="http://schemas.microsoft.com/office/drawing/2014/main" val="3518999614"/>
                    </a:ext>
                  </a:extLst>
                </a:gridCol>
                <a:gridCol w="1828790">
                  <a:extLst>
                    <a:ext uri="{9D8B030D-6E8A-4147-A177-3AD203B41FA5}">
                      <a16:colId xmlns:a16="http://schemas.microsoft.com/office/drawing/2014/main" val="3390711664"/>
                    </a:ext>
                  </a:extLst>
                </a:gridCol>
                <a:gridCol w="3398117">
                  <a:extLst>
                    <a:ext uri="{9D8B030D-6E8A-4147-A177-3AD203B41FA5}">
                      <a16:colId xmlns:a16="http://schemas.microsoft.com/office/drawing/2014/main" val="309905767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Indice de performance OMS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454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OMS 1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9471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OMS 2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738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OMS 3</a:t>
                      </a:r>
                      <a:endParaRPr lang="fr-FR" sz="3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3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503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OMS 4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3840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3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8104292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A0FE9351-BE45-0341-837F-3FE8B0899A78}"/>
              </a:ext>
            </a:extLst>
          </p:cNvPr>
          <p:cNvSpPr txBox="1"/>
          <p:nvPr/>
        </p:nvSpPr>
        <p:spPr>
          <a:xfrm>
            <a:off x="615779" y="1564943"/>
            <a:ext cx="10849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V: </a:t>
            </a:r>
            <a:r>
              <a:rPr 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</a:t>
            </a:r>
            <a:r>
              <a:rPr 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l’indice de performance OMS</a:t>
            </a:r>
          </a:p>
        </p:txBody>
      </p:sp>
    </p:spTree>
    <p:extLst>
      <p:ext uri="{BB962C8B-B14F-4D97-AF65-F5344CB8AC3E}">
        <p14:creationId xmlns:p14="http://schemas.microsoft.com/office/powerpoint/2010/main" val="133794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24ED33-70FB-4F44-81A1-CAF368783F7C}"/>
              </a:ext>
            </a:extLst>
          </p:cNvPr>
          <p:cNvSpPr/>
          <p:nvPr/>
        </p:nvSpPr>
        <p:spPr>
          <a:xfrm>
            <a:off x="3605474" y="411816"/>
            <a:ext cx="4176215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22AEB9E8-1475-3A47-A649-F548890DE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759479"/>
              </p:ext>
            </p:extLst>
          </p:nvPr>
        </p:nvGraphicFramePr>
        <p:xfrm>
          <a:off x="383059" y="2893588"/>
          <a:ext cx="11232292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4108">
                  <a:extLst>
                    <a:ext uri="{9D8B030D-6E8A-4147-A177-3AD203B41FA5}">
                      <a16:colId xmlns:a16="http://schemas.microsoft.com/office/drawing/2014/main" val="3297484749"/>
                    </a:ext>
                  </a:extLst>
                </a:gridCol>
                <a:gridCol w="2063374">
                  <a:extLst>
                    <a:ext uri="{9D8B030D-6E8A-4147-A177-3AD203B41FA5}">
                      <a16:colId xmlns:a16="http://schemas.microsoft.com/office/drawing/2014/main" val="3138227567"/>
                    </a:ext>
                  </a:extLst>
                </a:gridCol>
                <a:gridCol w="3484810">
                  <a:extLst>
                    <a:ext uri="{9D8B030D-6E8A-4147-A177-3AD203B41FA5}">
                      <a16:colId xmlns:a16="http://schemas.microsoft.com/office/drawing/2014/main" val="21371179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Sièges des cellulites</a:t>
                      </a:r>
                      <a:endParaRPr lang="fr-FR" sz="3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</a:t>
                      </a:r>
                      <a:endParaRPr lang="fr-FR" sz="3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  <a:endParaRPr lang="fr-FR" sz="3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3071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Cervicothoracique</a:t>
                      </a:r>
                      <a:endParaRPr lang="fr-FR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fr-FR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042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Mandibulocervicothoracique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fr-FR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593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Thoracique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1626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Thoraco-abdominal</a:t>
                      </a:r>
                      <a:endParaRPr lang="fr-FR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9780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3647202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830C5377-9F4A-CF4F-8014-FA73131CAA6C}"/>
              </a:ext>
            </a:extLst>
          </p:cNvPr>
          <p:cNvSpPr txBox="1"/>
          <p:nvPr/>
        </p:nvSpPr>
        <p:spPr>
          <a:xfrm>
            <a:off x="383059" y="1408670"/>
            <a:ext cx="1159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VI: </a:t>
            </a:r>
            <a:r>
              <a:rPr 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</a:t>
            </a:r>
            <a:r>
              <a:rPr 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sièges des cellulites</a:t>
            </a:r>
          </a:p>
        </p:txBody>
      </p:sp>
    </p:spTree>
    <p:extLst>
      <p:ext uri="{BB962C8B-B14F-4D97-AF65-F5344CB8AC3E}">
        <p14:creationId xmlns:p14="http://schemas.microsoft.com/office/powerpoint/2010/main" val="999564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EEB85C-D898-9849-AD30-D62B518BAE91}"/>
              </a:ext>
            </a:extLst>
          </p:cNvPr>
          <p:cNvSpPr/>
          <p:nvPr/>
        </p:nvSpPr>
        <p:spPr>
          <a:xfrm>
            <a:off x="3605474" y="411816"/>
            <a:ext cx="4176215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F2C1938-1E40-9C4F-983A-D9E3761D5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244665"/>
              </p:ext>
            </p:extLst>
          </p:nvPr>
        </p:nvGraphicFramePr>
        <p:xfrm>
          <a:off x="370703" y="3313718"/>
          <a:ext cx="10923372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7545">
                  <a:extLst>
                    <a:ext uri="{9D8B030D-6E8A-4147-A177-3AD203B41FA5}">
                      <a16:colId xmlns:a16="http://schemas.microsoft.com/office/drawing/2014/main" val="232015849"/>
                    </a:ext>
                  </a:extLst>
                </a:gridCol>
                <a:gridCol w="2347784">
                  <a:extLst>
                    <a:ext uri="{9D8B030D-6E8A-4147-A177-3AD203B41FA5}">
                      <a16:colId xmlns:a16="http://schemas.microsoft.com/office/drawing/2014/main" val="13971623"/>
                    </a:ext>
                  </a:extLst>
                </a:gridCol>
                <a:gridCol w="3188043">
                  <a:extLst>
                    <a:ext uri="{9D8B030D-6E8A-4147-A177-3AD203B41FA5}">
                      <a16:colId xmlns:a16="http://schemas.microsoft.com/office/drawing/2014/main" val="398073289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Facteurs de risque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4394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42511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2953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3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3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293800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6E05035-D360-214B-8936-1554D87F7174}"/>
              </a:ext>
            </a:extLst>
          </p:cNvPr>
          <p:cNvSpPr txBox="1"/>
          <p:nvPr/>
        </p:nvSpPr>
        <p:spPr>
          <a:xfrm>
            <a:off x="615778" y="1631092"/>
            <a:ext cx="10960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VII: </a:t>
            </a:r>
            <a:r>
              <a:rPr 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</a:t>
            </a:r>
            <a:r>
              <a:rPr 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facteurs de risque</a:t>
            </a:r>
          </a:p>
        </p:txBody>
      </p:sp>
    </p:spTree>
    <p:extLst>
      <p:ext uri="{BB962C8B-B14F-4D97-AF65-F5344CB8AC3E}">
        <p14:creationId xmlns:p14="http://schemas.microsoft.com/office/powerpoint/2010/main" val="58281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767661-2248-BE4D-8583-B71928140B28}"/>
              </a:ext>
            </a:extLst>
          </p:cNvPr>
          <p:cNvSpPr/>
          <p:nvPr/>
        </p:nvSpPr>
        <p:spPr>
          <a:xfrm>
            <a:off x="3605474" y="411816"/>
            <a:ext cx="4176215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AE50BE8-0D20-3548-A9CE-CE24BB420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893251"/>
              </p:ext>
            </p:extLst>
          </p:nvPr>
        </p:nvGraphicFramePr>
        <p:xfrm>
          <a:off x="479854" y="3117271"/>
          <a:ext cx="11232292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6909">
                  <a:extLst>
                    <a:ext uri="{9D8B030D-6E8A-4147-A177-3AD203B41FA5}">
                      <a16:colId xmlns:a16="http://schemas.microsoft.com/office/drawing/2014/main" val="1361734326"/>
                    </a:ext>
                  </a:extLst>
                </a:gridCol>
                <a:gridCol w="2520573">
                  <a:extLst>
                    <a:ext uri="{9D8B030D-6E8A-4147-A177-3AD203B41FA5}">
                      <a16:colId xmlns:a16="http://schemas.microsoft.com/office/drawing/2014/main" val="1048089741"/>
                    </a:ext>
                  </a:extLst>
                </a:gridCol>
                <a:gridCol w="3484810">
                  <a:extLst>
                    <a:ext uri="{9D8B030D-6E8A-4147-A177-3AD203B41FA5}">
                      <a16:colId xmlns:a16="http://schemas.microsoft.com/office/drawing/2014/main" val="159833023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Expression du taux d'HB</a:t>
                      </a:r>
                      <a:endParaRPr lang="fr-FR" sz="3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</a:t>
                      </a:r>
                      <a:endParaRPr lang="fr-FR" sz="3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  <a:endParaRPr lang="fr-FR" sz="3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9573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Anémie modérée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fr-FR" sz="36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466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Normale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fr-FR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220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Anémie sévère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36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36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27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3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fr-FR" sz="3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36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36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3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28532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4763A6D-19FA-914B-B72C-F0FC4435D60E}"/>
              </a:ext>
            </a:extLst>
          </p:cNvPr>
          <p:cNvSpPr txBox="1"/>
          <p:nvPr/>
        </p:nvSpPr>
        <p:spPr>
          <a:xfrm>
            <a:off x="370703" y="1668162"/>
            <a:ext cx="116153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VIII: </a:t>
            </a:r>
            <a:r>
              <a:rPr 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l’expression du taux d’</a:t>
            </a:r>
            <a:r>
              <a:rPr 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hémoglobine</a:t>
            </a:r>
          </a:p>
        </p:txBody>
      </p:sp>
    </p:spTree>
    <p:extLst>
      <p:ext uri="{BB962C8B-B14F-4D97-AF65-F5344CB8AC3E}">
        <p14:creationId xmlns:p14="http://schemas.microsoft.com/office/powerpoint/2010/main" val="429038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23EA2C-161D-7A4D-885F-750A7ACDFBCE}"/>
              </a:ext>
            </a:extLst>
          </p:cNvPr>
          <p:cNvSpPr/>
          <p:nvPr/>
        </p:nvSpPr>
        <p:spPr>
          <a:xfrm>
            <a:off x="4258101" y="545910"/>
            <a:ext cx="3166281" cy="627797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FFC7842-9ACF-A14D-823A-F620AA458816}"/>
              </a:ext>
            </a:extLst>
          </p:cNvPr>
          <p:cNvGrpSpPr/>
          <p:nvPr/>
        </p:nvGrpSpPr>
        <p:grpSpPr>
          <a:xfrm>
            <a:off x="2959556" y="1717700"/>
            <a:ext cx="6237887" cy="3422599"/>
            <a:chOff x="2959556" y="1717700"/>
            <a:chExt cx="6237887" cy="3422599"/>
          </a:xfrm>
        </p:grpSpPr>
        <p:grpSp>
          <p:nvGrpSpPr>
            <p:cNvPr id="3" name="Groupe 10">
              <a:extLst>
                <a:ext uri="{FF2B5EF4-FFF2-40B4-BE49-F238E27FC236}">
                  <a16:creationId xmlns:a16="http://schemas.microsoft.com/office/drawing/2014/main" id="{28D9D771-27F8-894C-B2FC-C10B76FA2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9556" y="1717700"/>
              <a:ext cx="6237887" cy="3422599"/>
              <a:chOff x="4604795" y="217716"/>
              <a:chExt cx="4406555" cy="4421720"/>
            </a:xfrm>
          </p:grpSpPr>
          <p:sp>
            <p:nvSpPr>
              <p:cNvPr id="4" name="Cylindre 3">
                <a:extLst>
                  <a:ext uri="{FF2B5EF4-FFF2-40B4-BE49-F238E27FC236}">
                    <a16:creationId xmlns:a16="http://schemas.microsoft.com/office/drawing/2014/main" id="{99D75076-4401-574A-B9C2-426921F7922A}"/>
                  </a:ext>
                </a:extLst>
              </p:cNvPr>
              <p:cNvSpPr/>
              <p:nvPr/>
            </p:nvSpPr>
            <p:spPr>
              <a:xfrm>
                <a:off x="4604795" y="217716"/>
                <a:ext cx="2943963" cy="668333"/>
              </a:xfrm>
              <a:prstGeom prst="can">
                <a:avLst>
                  <a:gd name="adj" fmla="val 38044"/>
                </a:avLst>
              </a:prstGeom>
              <a:no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INTRODUCTION</a:t>
                </a:r>
              </a:p>
            </p:txBody>
          </p:sp>
          <p:sp>
            <p:nvSpPr>
              <p:cNvPr id="5" name="Cylindre 4">
                <a:extLst>
                  <a:ext uri="{FF2B5EF4-FFF2-40B4-BE49-F238E27FC236}">
                    <a16:creationId xmlns:a16="http://schemas.microsoft.com/office/drawing/2014/main" id="{53C86177-9BCA-F44F-B5DC-558E5E7CB5F3}"/>
                  </a:ext>
                </a:extLst>
              </p:cNvPr>
              <p:cNvSpPr/>
              <p:nvPr/>
            </p:nvSpPr>
            <p:spPr>
              <a:xfrm>
                <a:off x="4604795" y="2154727"/>
                <a:ext cx="4406555" cy="652459"/>
              </a:xfrm>
              <a:prstGeom prst="can">
                <a:avLst>
                  <a:gd name="adj" fmla="val 30703"/>
                </a:avLst>
              </a:prstGeom>
              <a:noFill/>
              <a:ln w="3175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III. PATIENTS ET METHODE</a:t>
                </a:r>
              </a:p>
            </p:txBody>
          </p:sp>
          <p:sp>
            <p:nvSpPr>
              <p:cNvPr id="6" name="Cylindre 5">
                <a:extLst>
                  <a:ext uri="{FF2B5EF4-FFF2-40B4-BE49-F238E27FC236}">
                    <a16:creationId xmlns:a16="http://schemas.microsoft.com/office/drawing/2014/main" id="{6ADA7FAF-B7FD-534E-A159-099321FAE461}"/>
                  </a:ext>
                </a:extLst>
              </p:cNvPr>
              <p:cNvSpPr/>
              <p:nvPr/>
            </p:nvSpPr>
            <p:spPr>
              <a:xfrm>
                <a:off x="4604795" y="3024022"/>
                <a:ext cx="2577570" cy="708022"/>
              </a:xfrm>
              <a:prstGeom prst="can">
                <a:avLst/>
              </a:prstGeom>
              <a:no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IV. RESULTATS</a:t>
                </a:r>
              </a:p>
            </p:txBody>
          </p:sp>
          <p:sp>
            <p:nvSpPr>
              <p:cNvPr id="8" name="Cylindre 7">
                <a:extLst>
                  <a:ext uri="{FF2B5EF4-FFF2-40B4-BE49-F238E27FC236}">
                    <a16:creationId xmlns:a16="http://schemas.microsoft.com/office/drawing/2014/main" id="{2D4F256F-75CB-6B41-B646-20536A555914}"/>
                  </a:ext>
                </a:extLst>
              </p:cNvPr>
              <p:cNvSpPr/>
              <p:nvPr/>
            </p:nvSpPr>
            <p:spPr>
              <a:xfrm>
                <a:off x="4604795" y="3948878"/>
                <a:ext cx="2370378" cy="690558"/>
              </a:xfrm>
              <a:prstGeom prst="can">
                <a:avLst/>
              </a:prstGeom>
              <a:noFill/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</a:t>
                </a:r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AA9D2853-388F-4749-8E40-23654E497230}"/>
                </a:ext>
              </a:extLst>
            </p:cNvPr>
            <p:cNvSpPr txBox="1"/>
            <p:nvPr/>
          </p:nvSpPr>
          <p:spPr>
            <a:xfrm>
              <a:off x="2959556" y="2402858"/>
              <a:ext cx="37440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II.OBJECTIFS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738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A22B3D-B4FF-8F40-A2CD-B452810EB98D}"/>
              </a:ext>
            </a:extLst>
          </p:cNvPr>
          <p:cNvSpPr/>
          <p:nvPr/>
        </p:nvSpPr>
        <p:spPr>
          <a:xfrm>
            <a:off x="3605474" y="411816"/>
            <a:ext cx="4176215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291F494-3030-0F42-8404-30CBF7CEF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75759"/>
              </p:ext>
            </p:extLst>
          </p:nvPr>
        </p:nvGraphicFramePr>
        <p:xfrm>
          <a:off x="435736" y="2581997"/>
          <a:ext cx="11320528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6362">
                  <a:extLst>
                    <a:ext uri="{9D8B030D-6E8A-4147-A177-3AD203B41FA5}">
                      <a16:colId xmlns:a16="http://schemas.microsoft.com/office/drawing/2014/main" val="4170470920"/>
                    </a:ext>
                  </a:extLst>
                </a:gridCol>
                <a:gridCol w="3301980">
                  <a:extLst>
                    <a:ext uri="{9D8B030D-6E8A-4147-A177-3AD203B41FA5}">
                      <a16:colId xmlns:a16="http://schemas.microsoft.com/office/drawing/2014/main" val="325825446"/>
                    </a:ext>
                  </a:extLst>
                </a:gridCol>
                <a:gridCol w="3512186">
                  <a:extLst>
                    <a:ext uri="{9D8B030D-6E8A-4147-A177-3AD203B41FA5}">
                      <a16:colId xmlns:a16="http://schemas.microsoft.com/office/drawing/2014/main" val="33308324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Groupe sanguin</a:t>
                      </a:r>
                      <a:endParaRPr lang="fr-FR" sz="2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Effectif</a:t>
                      </a:r>
                      <a:endParaRPr lang="fr-FR" sz="2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Pourcentage</a:t>
                      </a:r>
                      <a:endParaRPr lang="fr-FR" sz="2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987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O+</a:t>
                      </a:r>
                      <a:endParaRPr lang="fr-FR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fr-FR" sz="28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60614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AB+</a:t>
                      </a:r>
                      <a:endParaRPr lang="fr-FR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944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B+</a:t>
                      </a:r>
                      <a:endParaRPr lang="fr-FR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670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A+</a:t>
                      </a:r>
                      <a:endParaRPr lang="fr-FR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4410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B-</a:t>
                      </a:r>
                      <a:endParaRPr lang="fr-FR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28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3095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54585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F61517F-23FF-5940-AA3E-CF53634AF6C4}"/>
              </a:ext>
            </a:extLst>
          </p:cNvPr>
          <p:cNvSpPr txBox="1"/>
          <p:nvPr/>
        </p:nvSpPr>
        <p:spPr>
          <a:xfrm>
            <a:off x="203200" y="1405467"/>
            <a:ext cx="116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IX: </a:t>
            </a:r>
            <a:r>
              <a:rPr 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</a:t>
            </a:r>
            <a:r>
              <a:rPr 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groupe sanguin</a:t>
            </a:r>
          </a:p>
        </p:txBody>
      </p:sp>
    </p:spTree>
    <p:extLst>
      <p:ext uri="{BB962C8B-B14F-4D97-AF65-F5344CB8AC3E}">
        <p14:creationId xmlns:p14="http://schemas.microsoft.com/office/powerpoint/2010/main" val="2212862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159AC1-0C3F-D34A-8CD3-993861B8EC8C}"/>
              </a:ext>
            </a:extLst>
          </p:cNvPr>
          <p:cNvSpPr/>
          <p:nvPr/>
        </p:nvSpPr>
        <p:spPr>
          <a:xfrm>
            <a:off x="3605474" y="411816"/>
            <a:ext cx="4176215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3E363CE-0171-7D4B-9802-D820350D8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42307"/>
              </p:ext>
            </p:extLst>
          </p:nvPr>
        </p:nvGraphicFramePr>
        <p:xfrm>
          <a:off x="170934" y="2522886"/>
          <a:ext cx="11281719" cy="279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3650">
                  <a:extLst>
                    <a:ext uri="{9D8B030D-6E8A-4147-A177-3AD203B41FA5}">
                      <a16:colId xmlns:a16="http://schemas.microsoft.com/office/drawing/2014/main" val="170347866"/>
                    </a:ext>
                  </a:extLst>
                </a:gridCol>
                <a:gridCol w="3310345">
                  <a:extLst>
                    <a:ext uri="{9D8B030D-6E8A-4147-A177-3AD203B41FA5}">
                      <a16:colId xmlns:a16="http://schemas.microsoft.com/office/drawing/2014/main" val="2675459890"/>
                    </a:ext>
                  </a:extLst>
                </a:gridCol>
                <a:gridCol w="3497724">
                  <a:extLst>
                    <a:ext uri="{9D8B030D-6E8A-4147-A177-3AD203B41FA5}">
                      <a16:colId xmlns:a16="http://schemas.microsoft.com/office/drawing/2014/main" val="8867085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Leucocytes</a:t>
                      </a:r>
                      <a:endParaRPr lang="fr-FR" sz="3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1593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Hyperleucocytose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192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Leucopénie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5087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8695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3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193759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3A09FE6F-5541-F84C-BF34-4AC3980D437E}"/>
              </a:ext>
            </a:extLst>
          </p:cNvPr>
          <p:cNvSpPr txBox="1"/>
          <p:nvPr/>
        </p:nvSpPr>
        <p:spPr>
          <a:xfrm>
            <a:off x="170934" y="1235676"/>
            <a:ext cx="11565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X: </a:t>
            </a:r>
            <a:r>
              <a:rPr 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l’expression du nombre des </a:t>
            </a:r>
            <a:r>
              <a:rPr 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leucocytes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FC26CD-C7A8-5C43-8369-3C5424107FE1}"/>
              </a:ext>
            </a:extLst>
          </p:cNvPr>
          <p:cNvSpPr txBox="1"/>
          <p:nvPr/>
        </p:nvSpPr>
        <p:spPr>
          <a:xfrm>
            <a:off x="1173893" y="5795319"/>
            <a:ext cx="306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CRP + : 100%</a:t>
            </a:r>
          </a:p>
        </p:txBody>
      </p:sp>
    </p:spTree>
    <p:extLst>
      <p:ext uri="{BB962C8B-B14F-4D97-AF65-F5344CB8AC3E}">
        <p14:creationId xmlns:p14="http://schemas.microsoft.com/office/powerpoint/2010/main" val="2629077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6B5387-B8F5-2844-B394-6A98F5975A2A}"/>
              </a:ext>
            </a:extLst>
          </p:cNvPr>
          <p:cNvSpPr/>
          <p:nvPr/>
        </p:nvSpPr>
        <p:spPr>
          <a:xfrm>
            <a:off x="3605474" y="411816"/>
            <a:ext cx="4176215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041E4AF-675B-1943-BEE1-FEF2F9448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95876"/>
              </p:ext>
            </p:extLst>
          </p:nvPr>
        </p:nvGraphicFramePr>
        <p:xfrm>
          <a:off x="275967" y="2636291"/>
          <a:ext cx="11640066" cy="3348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5749">
                  <a:extLst>
                    <a:ext uri="{9D8B030D-6E8A-4147-A177-3AD203B41FA5}">
                      <a16:colId xmlns:a16="http://schemas.microsoft.com/office/drawing/2014/main" val="680912759"/>
                    </a:ext>
                  </a:extLst>
                </a:gridCol>
                <a:gridCol w="3415493">
                  <a:extLst>
                    <a:ext uri="{9D8B030D-6E8A-4147-A177-3AD203B41FA5}">
                      <a16:colId xmlns:a16="http://schemas.microsoft.com/office/drawing/2014/main" val="1787668368"/>
                    </a:ext>
                  </a:extLst>
                </a:gridCol>
                <a:gridCol w="3608824">
                  <a:extLst>
                    <a:ext uri="{9D8B030D-6E8A-4147-A177-3AD203B41FA5}">
                      <a16:colId xmlns:a16="http://schemas.microsoft.com/office/drawing/2014/main" val="292879296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Bilan radiologique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742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Radiographie + TDM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8499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TDM </a:t>
                      </a:r>
                      <a:r>
                        <a:rPr lang="fr-FR" sz="36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cervicothoracique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55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Rx</a:t>
                      </a:r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thoracique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710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TDM thoracique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3359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9718461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6613CDC-5997-AE48-8097-DC2DB3E2AD67}"/>
              </a:ext>
            </a:extLst>
          </p:cNvPr>
          <p:cNvSpPr txBox="1"/>
          <p:nvPr/>
        </p:nvSpPr>
        <p:spPr>
          <a:xfrm>
            <a:off x="210065" y="1346886"/>
            <a:ext cx="9971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XI: </a:t>
            </a:r>
            <a:r>
              <a:rPr 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 selon le bilan radiologique</a:t>
            </a:r>
          </a:p>
        </p:txBody>
      </p:sp>
    </p:spTree>
    <p:extLst>
      <p:ext uri="{BB962C8B-B14F-4D97-AF65-F5344CB8AC3E}">
        <p14:creationId xmlns:p14="http://schemas.microsoft.com/office/powerpoint/2010/main" val="2921890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23693E-2D7C-A542-8936-4132D219E1FF}"/>
              </a:ext>
            </a:extLst>
          </p:cNvPr>
          <p:cNvSpPr/>
          <p:nvPr/>
        </p:nvSpPr>
        <p:spPr>
          <a:xfrm>
            <a:off x="3605475" y="411816"/>
            <a:ext cx="3512018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404E712-A36E-5244-822F-1881FC685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5607"/>
              </p:ext>
            </p:extLst>
          </p:nvPr>
        </p:nvGraphicFramePr>
        <p:xfrm>
          <a:off x="448962" y="3115143"/>
          <a:ext cx="11294075" cy="2486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9795">
                  <a:extLst>
                    <a:ext uri="{9D8B030D-6E8A-4147-A177-3AD203B41FA5}">
                      <a16:colId xmlns:a16="http://schemas.microsoft.com/office/drawing/2014/main" val="3514646947"/>
                    </a:ext>
                  </a:extLst>
                </a:gridCol>
                <a:gridCol w="2669059">
                  <a:extLst>
                    <a:ext uri="{9D8B030D-6E8A-4147-A177-3AD203B41FA5}">
                      <a16:colId xmlns:a16="http://schemas.microsoft.com/office/drawing/2014/main" val="569070768"/>
                    </a:ext>
                  </a:extLst>
                </a:gridCol>
                <a:gridCol w="3575221">
                  <a:extLst>
                    <a:ext uri="{9D8B030D-6E8A-4147-A177-3AD203B41FA5}">
                      <a16:colId xmlns:a16="http://schemas.microsoft.com/office/drawing/2014/main" val="14537970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2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Germes isolés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32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 (N=19)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b="1" i="0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Pourcentage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885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2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Klebsiella, </a:t>
                      </a:r>
                      <a:endParaRPr lang="fr-FR" sz="3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3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3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3577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2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Pseudomonas Aeruginosa</a:t>
                      </a:r>
                      <a:endParaRPr lang="fr-FR" sz="3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3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3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968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2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Staphylococcus Auréus</a:t>
                      </a:r>
                      <a:endParaRPr lang="fr-FR" sz="3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3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3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324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Streptocoque </a:t>
                      </a:r>
                      <a:r>
                        <a:rPr lang="fr-FR" sz="32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  <a:endParaRPr lang="fr-FR" sz="3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3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3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18480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1939BE2-51CD-1B4A-B4A2-57D61BA24854}"/>
              </a:ext>
            </a:extLst>
          </p:cNvPr>
          <p:cNvSpPr txBox="1"/>
          <p:nvPr/>
        </p:nvSpPr>
        <p:spPr>
          <a:xfrm>
            <a:off x="642551" y="1853514"/>
            <a:ext cx="9156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XII: </a:t>
            </a:r>
            <a:r>
              <a:rPr lang="fr-FR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germes isolé</a:t>
            </a:r>
          </a:p>
        </p:txBody>
      </p:sp>
    </p:spTree>
    <p:extLst>
      <p:ext uri="{BB962C8B-B14F-4D97-AF65-F5344CB8AC3E}">
        <p14:creationId xmlns:p14="http://schemas.microsoft.com/office/powerpoint/2010/main" val="3599329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448B1E-BAAF-A44B-B6DF-84A004AA0599}"/>
              </a:ext>
            </a:extLst>
          </p:cNvPr>
          <p:cNvSpPr/>
          <p:nvPr/>
        </p:nvSpPr>
        <p:spPr>
          <a:xfrm>
            <a:off x="3605475" y="411816"/>
            <a:ext cx="3512018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3E93C71-A880-D54C-A1FC-38026F212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87800"/>
              </p:ext>
            </p:extLst>
          </p:nvPr>
        </p:nvGraphicFramePr>
        <p:xfrm>
          <a:off x="296563" y="2415746"/>
          <a:ext cx="11417645" cy="39071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23565">
                  <a:extLst>
                    <a:ext uri="{9D8B030D-6E8A-4147-A177-3AD203B41FA5}">
                      <a16:colId xmlns:a16="http://schemas.microsoft.com/office/drawing/2014/main" val="1649070820"/>
                    </a:ext>
                  </a:extLst>
                </a:gridCol>
                <a:gridCol w="3047040">
                  <a:extLst>
                    <a:ext uri="{9D8B030D-6E8A-4147-A177-3AD203B41FA5}">
                      <a16:colId xmlns:a16="http://schemas.microsoft.com/office/drawing/2014/main" val="3612379568"/>
                    </a:ext>
                  </a:extLst>
                </a:gridCol>
                <a:gridCol w="3047040">
                  <a:extLst>
                    <a:ext uri="{9D8B030D-6E8A-4147-A177-3AD203B41FA5}">
                      <a16:colId xmlns:a16="http://schemas.microsoft.com/office/drawing/2014/main" val="345171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Lésions intrathoraciques</a:t>
                      </a:r>
                      <a:endParaRPr lang="fr-FR" sz="3600" b="1" i="0" u="none" strike="noStrike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850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Pyothorax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231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Médiastinite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8684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Pyopéricarde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6284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Pyomédiastin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4404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Pneumomédiastin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415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36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27318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BF1AE97B-2E74-6843-BD39-61E0EA3EAE28}"/>
              </a:ext>
            </a:extLst>
          </p:cNvPr>
          <p:cNvSpPr txBox="1"/>
          <p:nvPr/>
        </p:nvSpPr>
        <p:spPr>
          <a:xfrm>
            <a:off x="296563" y="1215417"/>
            <a:ext cx="11615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XIII: </a:t>
            </a:r>
            <a:r>
              <a:rPr lang="fr-FR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</a:t>
            </a:r>
            <a:r>
              <a:rPr lang="fr-FR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lésions intra-thoraciques</a:t>
            </a:r>
          </a:p>
        </p:txBody>
      </p:sp>
    </p:spTree>
    <p:extLst>
      <p:ext uri="{BB962C8B-B14F-4D97-AF65-F5344CB8AC3E}">
        <p14:creationId xmlns:p14="http://schemas.microsoft.com/office/powerpoint/2010/main" val="2996478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FA3717-BE40-EB40-A592-6A5090BDECE2}"/>
              </a:ext>
            </a:extLst>
          </p:cNvPr>
          <p:cNvSpPr/>
          <p:nvPr/>
        </p:nvSpPr>
        <p:spPr>
          <a:xfrm>
            <a:off x="3605475" y="411816"/>
            <a:ext cx="3512018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DF2E95-275E-7A41-8208-DBCCDE43CBD3}"/>
              </a:ext>
            </a:extLst>
          </p:cNvPr>
          <p:cNvSpPr txBox="1"/>
          <p:nvPr/>
        </p:nvSpPr>
        <p:spPr>
          <a:xfrm>
            <a:off x="444842" y="1148795"/>
            <a:ext cx="10886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Traitement médicamenteux: 100%</a:t>
            </a:r>
          </a:p>
          <a:p>
            <a:endParaRPr lang="fr-F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Antibiotiques: 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Association </a:t>
            </a:r>
            <a:r>
              <a:rPr lang="fr-FR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Amoxiclav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métronidazole puis adapté à l’antibiogramme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Antalgiques: 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palier I et II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Antiseptiques locaux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Multi-vitamines</a:t>
            </a:r>
            <a:endParaRPr lang="fr-FR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68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1053C8-AB3B-754B-936F-E2F8D96CABB1}"/>
              </a:ext>
            </a:extLst>
          </p:cNvPr>
          <p:cNvSpPr/>
          <p:nvPr/>
        </p:nvSpPr>
        <p:spPr>
          <a:xfrm>
            <a:off x="3605475" y="411816"/>
            <a:ext cx="3512018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9FD6972-C732-3340-94FC-DD6280419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34389"/>
              </p:ext>
            </p:extLst>
          </p:nvPr>
        </p:nvGraphicFramePr>
        <p:xfrm>
          <a:off x="222422" y="3287928"/>
          <a:ext cx="11528853" cy="2617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4915">
                  <a:extLst>
                    <a:ext uri="{9D8B030D-6E8A-4147-A177-3AD203B41FA5}">
                      <a16:colId xmlns:a16="http://schemas.microsoft.com/office/drawing/2014/main" val="2327489089"/>
                    </a:ext>
                  </a:extLst>
                </a:gridCol>
                <a:gridCol w="4142755">
                  <a:extLst>
                    <a:ext uri="{9D8B030D-6E8A-4147-A177-3AD203B41FA5}">
                      <a16:colId xmlns:a16="http://schemas.microsoft.com/office/drawing/2014/main" val="317864402"/>
                    </a:ext>
                  </a:extLst>
                </a:gridCol>
                <a:gridCol w="2371183">
                  <a:extLst>
                    <a:ext uri="{9D8B030D-6E8A-4147-A177-3AD203B41FA5}">
                      <a16:colId xmlns:a16="http://schemas.microsoft.com/office/drawing/2014/main" val="320357434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Gestes</a:t>
                      </a:r>
                      <a:endParaRPr lang="fr-FR" sz="2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 (N = 19)</a:t>
                      </a:r>
                      <a:endParaRPr lang="fr-FR" sz="2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  <a:endParaRPr lang="fr-FR" sz="28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477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Mise à plat</a:t>
                      </a:r>
                      <a:endParaRPr lang="fr-FR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fr-FR" sz="2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fr-FR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53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Drainage pleural</a:t>
                      </a:r>
                      <a:endParaRPr lang="fr-FR" sz="2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fr-FR" sz="2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fr-FR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3037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Nécrosectomie</a:t>
                      </a:r>
                      <a:endParaRPr lang="fr-FR" sz="2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fr-FR" sz="2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fr-FR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302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Drainage péricardique + Biopsie</a:t>
                      </a:r>
                      <a:endParaRPr lang="fr-FR" sz="2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2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fr-FR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680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8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Drainage médiastinal</a:t>
                      </a:r>
                      <a:endParaRPr lang="fr-FR" sz="28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2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235504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88E79F9-D317-E848-AC95-FFD31FB160B3}"/>
              </a:ext>
            </a:extLst>
          </p:cNvPr>
          <p:cNvSpPr txBox="1"/>
          <p:nvPr/>
        </p:nvSpPr>
        <p:spPr>
          <a:xfrm>
            <a:off x="358347" y="1828800"/>
            <a:ext cx="10194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XIV: </a:t>
            </a:r>
            <a:r>
              <a:rPr lang="fr-FR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les gestes réalisés</a:t>
            </a:r>
          </a:p>
        </p:txBody>
      </p:sp>
    </p:spTree>
    <p:extLst>
      <p:ext uri="{BB962C8B-B14F-4D97-AF65-F5344CB8AC3E}">
        <p14:creationId xmlns:p14="http://schemas.microsoft.com/office/powerpoint/2010/main" val="765906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6EA171-F7C5-8844-A2EA-C8A2DC20A0E2}"/>
              </a:ext>
            </a:extLst>
          </p:cNvPr>
          <p:cNvSpPr/>
          <p:nvPr/>
        </p:nvSpPr>
        <p:spPr>
          <a:xfrm>
            <a:off x="3605475" y="411816"/>
            <a:ext cx="3512018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62B6394-958B-644A-BCFA-3A08EF794EFF}"/>
              </a:ext>
            </a:extLst>
          </p:cNvPr>
          <p:cNvSpPr txBox="1"/>
          <p:nvPr/>
        </p:nvSpPr>
        <p:spPr>
          <a:xfrm>
            <a:off x="988541" y="1804086"/>
            <a:ext cx="10478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 traitements:</a:t>
            </a:r>
          </a:p>
          <a:p>
            <a:endParaRPr lang="fr-FR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ORL</a:t>
            </a:r>
          </a:p>
          <a:p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Odontostomatologie</a:t>
            </a:r>
          </a:p>
        </p:txBody>
      </p:sp>
    </p:spTree>
    <p:extLst>
      <p:ext uri="{BB962C8B-B14F-4D97-AF65-F5344CB8AC3E}">
        <p14:creationId xmlns:p14="http://schemas.microsoft.com/office/powerpoint/2010/main" val="1641275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42537D-95D3-514A-AD0D-E758B3D097E7}"/>
              </a:ext>
            </a:extLst>
          </p:cNvPr>
          <p:cNvSpPr/>
          <p:nvPr/>
        </p:nvSpPr>
        <p:spPr>
          <a:xfrm>
            <a:off x="3605475" y="411816"/>
            <a:ext cx="3512018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BFA24D-4BFF-7E4A-84C5-F957B1E221C6}"/>
              </a:ext>
            </a:extLst>
          </p:cNvPr>
          <p:cNvSpPr txBox="1"/>
          <p:nvPr/>
        </p:nvSpPr>
        <p:spPr>
          <a:xfrm>
            <a:off x="790833" y="1532238"/>
            <a:ext cx="10898659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Suites</a:t>
            </a: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Simples: 84%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Compliquées: 16%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- 2 chocs septiques</a:t>
            </a: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- 1 détresse respiratoire</a:t>
            </a:r>
          </a:p>
        </p:txBody>
      </p:sp>
    </p:spTree>
    <p:extLst>
      <p:ext uri="{BB962C8B-B14F-4D97-AF65-F5344CB8AC3E}">
        <p14:creationId xmlns:p14="http://schemas.microsoft.com/office/powerpoint/2010/main" val="174230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2C892F-4CE7-1645-B8A3-5416522184D3}"/>
              </a:ext>
            </a:extLst>
          </p:cNvPr>
          <p:cNvSpPr/>
          <p:nvPr/>
        </p:nvSpPr>
        <p:spPr>
          <a:xfrm>
            <a:off x="3605475" y="411816"/>
            <a:ext cx="3512018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RESULTATS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4FE9A63-AB18-054D-B90F-6DFF69705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33750"/>
              </p:ext>
            </p:extLst>
          </p:nvPr>
        </p:nvGraphicFramePr>
        <p:xfrm>
          <a:off x="321276" y="2702010"/>
          <a:ext cx="11108724" cy="2232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5051">
                  <a:extLst>
                    <a:ext uri="{9D8B030D-6E8A-4147-A177-3AD203B41FA5}">
                      <a16:colId xmlns:a16="http://schemas.microsoft.com/office/drawing/2014/main" val="3182288321"/>
                    </a:ext>
                  </a:extLst>
                </a:gridCol>
                <a:gridCol w="3259583">
                  <a:extLst>
                    <a:ext uri="{9D8B030D-6E8A-4147-A177-3AD203B41FA5}">
                      <a16:colId xmlns:a16="http://schemas.microsoft.com/office/drawing/2014/main" val="1764194370"/>
                    </a:ext>
                  </a:extLst>
                </a:gridCol>
                <a:gridCol w="3444090">
                  <a:extLst>
                    <a:ext uri="{9D8B030D-6E8A-4147-A177-3AD203B41FA5}">
                      <a16:colId xmlns:a16="http://schemas.microsoft.com/office/drawing/2014/main" val="295365656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Evolution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Effectif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1" u="none" strike="noStrike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Pourcentage</a:t>
                      </a:r>
                      <a:endParaRPr lang="fr-FR" sz="3600" b="1" i="0" u="none" strike="noStrike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077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Guéris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86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Décès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  <a:endParaRPr lang="fr-FR" sz="3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77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fr-FR" sz="36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25129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F909C5FB-A7DB-EE4E-B1E8-E61044802FE8}"/>
              </a:ext>
            </a:extLst>
          </p:cNvPr>
          <p:cNvSpPr txBox="1"/>
          <p:nvPr/>
        </p:nvSpPr>
        <p:spPr>
          <a:xfrm>
            <a:off x="321276" y="1544595"/>
            <a:ext cx="1020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Tableau XV: </a:t>
            </a:r>
            <a:r>
              <a:rPr lang="fr-FR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des patients selon l’évolution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398AE4-E43E-7E41-8D04-B58588B883E2}"/>
              </a:ext>
            </a:extLst>
          </p:cNvPr>
          <p:cNvSpPr txBox="1"/>
          <p:nvPr/>
        </p:nvSpPr>
        <p:spPr>
          <a:xfrm>
            <a:off x="846667" y="5452533"/>
            <a:ext cx="1029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Durée moyenne de séjour: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jours. Extrêmes: 1 et 63 jours </a:t>
            </a:r>
          </a:p>
        </p:txBody>
      </p:sp>
    </p:spTree>
    <p:extLst>
      <p:ext uri="{BB962C8B-B14F-4D97-AF65-F5344CB8AC3E}">
        <p14:creationId xmlns:p14="http://schemas.microsoft.com/office/powerpoint/2010/main" val="1486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E30C6E3-0D69-2D4A-8587-494DF1640B79}"/>
              </a:ext>
            </a:extLst>
          </p:cNvPr>
          <p:cNvSpPr txBox="1"/>
          <p:nvPr/>
        </p:nvSpPr>
        <p:spPr>
          <a:xfrm>
            <a:off x="3106057" y="362857"/>
            <a:ext cx="4412343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58570F-45B7-BC41-A955-4870FC529D08}"/>
              </a:ext>
            </a:extLst>
          </p:cNvPr>
          <p:cNvSpPr txBox="1"/>
          <p:nvPr/>
        </p:nvSpPr>
        <p:spPr>
          <a:xfrm>
            <a:off x="759854" y="1143729"/>
            <a:ext cx="10161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cellulite nécrosante: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Infection/</a:t>
            </a:r>
            <a:r>
              <a:rPr lang="fr-FR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nécrose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 celluleux </a:t>
            </a:r>
            <a:r>
              <a:rPr lang="fr-FR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sous-cutane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́, </a:t>
            </a: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fascias et </a:t>
            </a: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muscles</a:t>
            </a:r>
            <a:r>
              <a:rPr lang="fr-FR" sz="36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FR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5FE1BE9-BA14-A243-8134-ADA23AC825D2}"/>
              </a:ext>
            </a:extLst>
          </p:cNvPr>
          <p:cNvSpPr txBox="1"/>
          <p:nvPr/>
        </p:nvSpPr>
        <p:spPr>
          <a:xfrm>
            <a:off x="562377" y="5346995"/>
            <a:ext cx="10869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Togo S et al. Cellulite </a:t>
            </a:r>
            <a:r>
              <a:rPr lang="fr-FR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nécrosante</a:t>
            </a:r>
            <a:r>
              <a:rPr lang="fr-FR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mammaire : une cause rare de </a:t>
            </a:r>
            <a:r>
              <a:rPr lang="fr-FR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pyothorax</a:t>
            </a:r>
            <a:r>
              <a:rPr lang="fr-FR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Journal de chirurgie thoracique et cardio-vasculaire 2019;23(3). </a:t>
            </a:r>
            <a:r>
              <a:rPr lang="fr-FR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fr-FR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10.24399/JCTCV23-3-TOG </a:t>
            </a:r>
          </a:p>
          <a:p>
            <a:endParaRPr lang="fr-FR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07E07A-2B4F-C246-A839-7194C8BBC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481" y="1009188"/>
            <a:ext cx="5490519" cy="43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54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168FB9-B9EA-3144-AD6F-C129822A69C8}"/>
              </a:ext>
            </a:extLst>
          </p:cNvPr>
          <p:cNvSpPr/>
          <p:nvPr/>
        </p:nvSpPr>
        <p:spPr>
          <a:xfrm>
            <a:off x="2938209" y="362389"/>
            <a:ext cx="3969217" cy="73697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CONCLUSION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8535AF8-F20C-8E48-B9A8-EF5164ABB252}"/>
              </a:ext>
            </a:extLst>
          </p:cNvPr>
          <p:cNvSpPr txBox="1"/>
          <p:nvPr/>
        </p:nvSpPr>
        <p:spPr>
          <a:xfrm>
            <a:off x="1117600" y="1408671"/>
            <a:ext cx="4978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CITCN:  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fréquentes</a:t>
            </a:r>
          </a:p>
          <a:p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Essentiellement: Epanchements +++</a:t>
            </a:r>
          </a:p>
          <a:p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Diagnostic: radiologie +++</a:t>
            </a:r>
          </a:p>
          <a:p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PEC: </a:t>
            </a:r>
            <a:r>
              <a:rPr lang="fr-FR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Drainage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base </a:t>
            </a:r>
          </a:p>
        </p:txBody>
      </p:sp>
      <p:pic>
        <p:nvPicPr>
          <p:cNvPr id="3" name="Média en ligne 2" descr="compressVideo">
            <a:hlinkClick r:id="" action="ppaction://media"/>
            <a:extLst>
              <a:ext uri="{FF2B5EF4-FFF2-40B4-BE49-F238E27FC236}">
                <a16:creationId xmlns:a16="http://schemas.microsoft.com/office/drawing/2014/main" id="{1272336F-E6E0-4049-B8DE-1958D3D922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8044" y="0"/>
            <a:ext cx="3643956" cy="4436533"/>
          </a:xfrm>
          <a:prstGeom prst="rect">
            <a:avLst/>
          </a:prstGeom>
        </p:spPr>
      </p:pic>
      <p:pic>
        <p:nvPicPr>
          <p:cNvPr id="5" name="Média en ligne 4" descr="compressVideo (1)">
            <a:hlinkClick r:id="" action="ppaction://media"/>
            <a:extLst>
              <a:ext uri="{FF2B5EF4-FFF2-40B4-BE49-F238E27FC236}">
                <a16:creationId xmlns:a16="http://schemas.microsoft.com/office/drawing/2014/main" id="{9EE3B26B-1773-0E47-86BB-BF691A61D83F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48044" y="4945832"/>
            <a:ext cx="3643956" cy="19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C44DB9C-78EB-7D40-979C-25B9894834C2}"/>
              </a:ext>
            </a:extLst>
          </p:cNvPr>
          <p:cNvSpPr txBox="1"/>
          <p:nvPr/>
        </p:nvSpPr>
        <p:spPr>
          <a:xfrm>
            <a:off x="3106057" y="362857"/>
            <a:ext cx="4412343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660116-4900-7C42-91FD-8F6D7A7AE849}"/>
              </a:ext>
            </a:extLst>
          </p:cNvPr>
          <p:cNvSpPr/>
          <p:nvPr/>
        </p:nvSpPr>
        <p:spPr>
          <a:xfrm>
            <a:off x="741404" y="1511979"/>
            <a:ext cx="106268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Souvent émaillée 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complications et </a:t>
            </a:r>
          </a:p>
          <a:p>
            <a:pPr marL="571500" indent="-571500">
              <a:buFontTx/>
              <a:buChar char="-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séquelles fonctionnelles et inesthétiques diverses</a:t>
            </a:r>
            <a:r>
              <a:rPr lang="fr-FR" sz="36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E1423F-0B24-084A-9D2E-C71300413D8E}"/>
              </a:ext>
            </a:extLst>
          </p:cNvPr>
          <p:cNvSpPr/>
          <p:nvPr/>
        </p:nvSpPr>
        <p:spPr>
          <a:xfrm>
            <a:off x="922637" y="5248648"/>
            <a:ext cx="10235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Randriamanantena</a:t>
            </a:r>
            <a:r>
              <a:rPr lang="fr-FR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La diffusion cervicale d'une cellulite d'origine dentaire : à propos d'un cas clinique et d’un cas anatomique. Revue d’odontostomatologie malgache en ligne 2014;8:39-46. </a:t>
            </a:r>
          </a:p>
        </p:txBody>
      </p:sp>
      <p:pic>
        <p:nvPicPr>
          <p:cNvPr id="1025" name="Picture 1" descr="page4image18144">
            <a:extLst>
              <a:ext uri="{FF2B5EF4-FFF2-40B4-BE49-F238E27FC236}">
                <a16:creationId xmlns:a16="http://schemas.microsoft.com/office/drawing/2014/main" id="{95DEC5FA-F0EA-3043-B467-FF2F8FB8F2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4889" r="46506" b="35462"/>
          <a:stretch/>
        </p:blipFill>
        <p:spPr bwMode="auto">
          <a:xfrm>
            <a:off x="8699157" y="-86496"/>
            <a:ext cx="3492843" cy="38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3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E6959DD-E85D-3D4C-BE72-07A2472DB11A}"/>
              </a:ext>
            </a:extLst>
          </p:cNvPr>
          <p:cNvSpPr txBox="1"/>
          <p:nvPr/>
        </p:nvSpPr>
        <p:spPr>
          <a:xfrm>
            <a:off x="3106057" y="362857"/>
            <a:ext cx="4412343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INTRODUCTION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40AFB44-FCCE-8B45-A5FF-2B917771114D}"/>
              </a:ext>
            </a:extLst>
          </p:cNvPr>
          <p:cNvSpPr txBox="1"/>
          <p:nvPr/>
        </p:nvSpPr>
        <p:spPr>
          <a:xfrm>
            <a:off x="218942" y="1443841"/>
            <a:ext cx="11359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Gravité des complications particulièrement intra-thoraciques</a:t>
            </a:r>
          </a:p>
          <a:p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complexité de leur PEC</a:t>
            </a:r>
          </a:p>
          <a:p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Motivation/Etude: P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rise en charge des complications intra-thoraciques des cellulites nécrosantes</a:t>
            </a:r>
          </a:p>
          <a:p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FAF56FD-ED15-974D-ADC5-0F11DDE28921}"/>
              </a:ext>
            </a:extLst>
          </p:cNvPr>
          <p:cNvSpPr txBox="1"/>
          <p:nvPr/>
        </p:nvSpPr>
        <p:spPr>
          <a:xfrm>
            <a:off x="3103809" y="306706"/>
            <a:ext cx="3412901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OBJECTIFS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0DD251E-3686-3F47-90F2-94B66F8E94C4}"/>
              </a:ext>
            </a:extLst>
          </p:cNvPr>
          <p:cNvSpPr txBox="1"/>
          <p:nvPr/>
        </p:nvSpPr>
        <p:spPr>
          <a:xfrm>
            <a:off x="1178417" y="1550710"/>
            <a:ext cx="3850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 principal: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13FF4D-6C33-C044-BA57-2D222B141A93}"/>
              </a:ext>
            </a:extLst>
          </p:cNvPr>
          <p:cNvSpPr txBox="1"/>
          <p:nvPr/>
        </p:nvSpPr>
        <p:spPr>
          <a:xfrm>
            <a:off x="1120462" y="2794715"/>
            <a:ext cx="10599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Evaluer la prise en charge des complications intra-thoraciques des cellulites nécrosantes (CITCN).</a:t>
            </a:r>
          </a:p>
          <a:p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8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AF3119-E3B2-5348-ADEF-F9AE814F7603}"/>
              </a:ext>
            </a:extLst>
          </p:cNvPr>
          <p:cNvSpPr txBox="1"/>
          <p:nvPr/>
        </p:nvSpPr>
        <p:spPr>
          <a:xfrm>
            <a:off x="3103809" y="306706"/>
            <a:ext cx="3412901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OBJECTIFS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BD0478F-13BD-7B4F-B088-BE149779E9FF}"/>
              </a:ext>
            </a:extLst>
          </p:cNvPr>
          <p:cNvSpPr txBox="1"/>
          <p:nvPr/>
        </p:nvSpPr>
        <p:spPr>
          <a:xfrm>
            <a:off x="953037" y="995725"/>
            <a:ext cx="4378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spécifiques: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86D87B3-E7D6-5642-8358-80924C16CF2B}"/>
              </a:ext>
            </a:extLst>
          </p:cNvPr>
          <p:cNvSpPr txBox="1"/>
          <p:nvPr/>
        </p:nvSpPr>
        <p:spPr>
          <a:xfrm>
            <a:off x="953037" y="2401436"/>
            <a:ext cx="105993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Savoir diagnostiquer les CITCN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Déterminer la fréquence des CITCN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Connaitre la PEC des CITCN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Connaitre l’évolution après traitement des CITCN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D876EBB-3A3D-1F4F-9783-705083A578E9}"/>
              </a:ext>
            </a:extLst>
          </p:cNvPr>
          <p:cNvSpPr txBox="1"/>
          <p:nvPr/>
        </p:nvSpPr>
        <p:spPr>
          <a:xfrm>
            <a:off x="1075037" y="1363145"/>
            <a:ext cx="5968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Objectifs spécifiques:</a:t>
            </a:r>
          </a:p>
        </p:txBody>
      </p:sp>
    </p:spTree>
    <p:extLst>
      <p:ext uri="{BB962C8B-B14F-4D97-AF65-F5344CB8AC3E}">
        <p14:creationId xmlns:p14="http://schemas.microsoft.com/office/powerpoint/2010/main" val="2576728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4766BB-2B45-D145-9EF3-EFFF47649D55}"/>
              </a:ext>
            </a:extLst>
          </p:cNvPr>
          <p:cNvSpPr/>
          <p:nvPr/>
        </p:nvSpPr>
        <p:spPr>
          <a:xfrm>
            <a:off x="2077276" y="442794"/>
            <a:ext cx="6550926" cy="64144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PATIENTS ET METHODE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92B047-7AF7-1C41-B47C-258810642A31}"/>
              </a:ext>
            </a:extLst>
          </p:cNvPr>
          <p:cNvSpPr txBox="1"/>
          <p:nvPr/>
        </p:nvSpPr>
        <p:spPr>
          <a:xfrm>
            <a:off x="384628" y="1336893"/>
            <a:ext cx="11422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Hôpital de référence de Maradi</a:t>
            </a:r>
          </a:p>
          <a:p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Etude transversale prospective et descriptive de Janvier 2020 à Août 2021</a:t>
            </a:r>
          </a:p>
          <a:p>
            <a:endParaRPr lang="fr-FR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Inclus: 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tous les patients pris en charge à l’hôpital de référence de Maradi pour cellulites nécrosantes thoraciques avec complications intra-thoraciques</a:t>
            </a:r>
            <a:endParaRPr lang="fr-FR" sz="36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15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B9BF8B-4B40-0B45-8D31-21EED63AA90A}"/>
              </a:ext>
            </a:extLst>
          </p:cNvPr>
          <p:cNvSpPr/>
          <p:nvPr/>
        </p:nvSpPr>
        <p:spPr>
          <a:xfrm>
            <a:off x="2077276" y="442794"/>
            <a:ext cx="6550926" cy="64144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PATIENTS ET METHODE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D4165D-4F69-0E4C-94BF-B99AB80A0D2F}"/>
              </a:ext>
            </a:extLst>
          </p:cNvPr>
          <p:cNvSpPr/>
          <p:nvPr/>
        </p:nvSpPr>
        <p:spPr>
          <a:xfrm>
            <a:off x="741405" y="2228671"/>
            <a:ext cx="11108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Exclus: </a:t>
            </a: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patients admis pour cellulites nécrosantes thoraciques sans complication intra-thoracique</a:t>
            </a:r>
          </a:p>
        </p:txBody>
      </p:sp>
    </p:spTree>
    <p:extLst>
      <p:ext uri="{BB962C8B-B14F-4D97-AF65-F5344CB8AC3E}">
        <p14:creationId xmlns:p14="http://schemas.microsoft.com/office/powerpoint/2010/main" val="40607509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931</Words>
  <Application>Microsoft Macintosh PowerPoint</Application>
  <PresentationFormat>Grand écran</PresentationFormat>
  <Paragraphs>364</Paragraphs>
  <Slides>30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61</cp:revision>
  <dcterms:created xsi:type="dcterms:W3CDTF">2021-10-05T08:43:11Z</dcterms:created>
  <dcterms:modified xsi:type="dcterms:W3CDTF">2021-10-28T06:55:29Z</dcterms:modified>
</cp:coreProperties>
</file>